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5" r:id="rId4"/>
    <p:sldMasterId id="2147483726" r:id="rId5"/>
    <p:sldMasterId id="214748372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</p:sldIdLst>
  <p:sldSz cy="5143500" cx="9144000"/>
  <p:notesSz cx="6858000" cy="9144000"/>
  <p:embeddedFontLst>
    <p:embeddedFont>
      <p:font typeface="IBM Plex Sans"/>
      <p:regular r:id="rId68"/>
      <p:bold r:id="rId69"/>
      <p:italic r:id="rId70"/>
      <p:boldItalic r:id="rId71"/>
    </p:embeddedFont>
    <p:embeddedFont>
      <p:font typeface="Roboto"/>
      <p:regular r:id="rId72"/>
      <p:bold r:id="rId73"/>
      <p:italic r:id="rId74"/>
      <p:boldItalic r:id="rId75"/>
    </p:embeddedFont>
    <p:embeddedFont>
      <p:font typeface="Montserrat"/>
      <p:regular r:id="rId76"/>
      <p:bold r:id="rId77"/>
      <p:italic r:id="rId78"/>
      <p:boldItalic r:id="rId79"/>
    </p:embeddedFont>
    <p:embeddedFont>
      <p:font typeface="Quattrocento Sans"/>
      <p:regular r:id="rId80"/>
      <p:bold r:id="rId81"/>
      <p:italic r:id="rId82"/>
      <p:boldItalic r:id="rId83"/>
    </p:embeddedFont>
    <p:embeddedFont>
      <p:font typeface="Helvetica Neue"/>
      <p:regular r:id="rId84"/>
      <p:bold r:id="rId85"/>
      <p:italic r:id="rId86"/>
      <p:boldItalic r:id="rId87"/>
    </p:embeddedFont>
    <p:embeddedFont>
      <p:font typeface="IBM Plex Sans SemiBold"/>
      <p:regular r:id="rId88"/>
      <p:bold r:id="rId89"/>
      <p:italic r:id="rId90"/>
      <p:boldItalic r:id="rId9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HelveticaNeue-regular.fntdata"/><Relationship Id="rId83" Type="http://schemas.openxmlformats.org/officeDocument/2006/relationships/font" Target="fonts/QuattrocentoSans-boldItalic.fntdata"/><Relationship Id="rId42" Type="http://schemas.openxmlformats.org/officeDocument/2006/relationships/slide" Target="slides/slide35.xml"/><Relationship Id="rId86" Type="http://schemas.openxmlformats.org/officeDocument/2006/relationships/font" Target="fonts/HelveticaNeue-italic.fntdata"/><Relationship Id="rId41" Type="http://schemas.openxmlformats.org/officeDocument/2006/relationships/slide" Target="slides/slide34.xml"/><Relationship Id="rId85" Type="http://schemas.openxmlformats.org/officeDocument/2006/relationships/font" Target="fonts/HelveticaNeue-bold.fntdata"/><Relationship Id="rId44" Type="http://schemas.openxmlformats.org/officeDocument/2006/relationships/slide" Target="slides/slide37.xml"/><Relationship Id="rId88" Type="http://schemas.openxmlformats.org/officeDocument/2006/relationships/font" Target="fonts/IBMPlexSansSemiBold-regular.fntdata"/><Relationship Id="rId43" Type="http://schemas.openxmlformats.org/officeDocument/2006/relationships/slide" Target="slides/slide36.xml"/><Relationship Id="rId87" Type="http://schemas.openxmlformats.org/officeDocument/2006/relationships/font" Target="fonts/HelveticaNeue-boldItalic.fntdata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9" Type="http://schemas.openxmlformats.org/officeDocument/2006/relationships/font" Target="fonts/IBMPlexSansSemiBold-bold.fntdata"/><Relationship Id="rId80" Type="http://schemas.openxmlformats.org/officeDocument/2006/relationships/font" Target="fonts/QuattrocentoSans-regular.fntdata"/><Relationship Id="rId82" Type="http://schemas.openxmlformats.org/officeDocument/2006/relationships/font" Target="fonts/QuattrocentoSans-italic.fntdata"/><Relationship Id="rId81" Type="http://schemas.openxmlformats.org/officeDocument/2006/relationships/font" Target="fonts/QuattrocentoSans-bold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Roboto-bold.fntdata"/><Relationship Id="rId72" Type="http://schemas.openxmlformats.org/officeDocument/2006/relationships/font" Target="fonts/Roboto-regular.fntdata"/><Relationship Id="rId31" Type="http://schemas.openxmlformats.org/officeDocument/2006/relationships/slide" Target="slides/slide24.xml"/><Relationship Id="rId75" Type="http://schemas.openxmlformats.org/officeDocument/2006/relationships/font" Target="fonts/Roboto-boldItalic.fntdata"/><Relationship Id="rId30" Type="http://schemas.openxmlformats.org/officeDocument/2006/relationships/slide" Target="slides/slide23.xml"/><Relationship Id="rId74" Type="http://schemas.openxmlformats.org/officeDocument/2006/relationships/font" Target="fonts/Roboto-italic.fntdata"/><Relationship Id="rId33" Type="http://schemas.openxmlformats.org/officeDocument/2006/relationships/slide" Target="slides/slide26.xml"/><Relationship Id="rId77" Type="http://schemas.openxmlformats.org/officeDocument/2006/relationships/font" Target="fonts/Montserrat-bold.fntdata"/><Relationship Id="rId32" Type="http://schemas.openxmlformats.org/officeDocument/2006/relationships/slide" Target="slides/slide25.xml"/><Relationship Id="rId76" Type="http://schemas.openxmlformats.org/officeDocument/2006/relationships/font" Target="fonts/Montserrat-regular.fntdata"/><Relationship Id="rId35" Type="http://schemas.openxmlformats.org/officeDocument/2006/relationships/slide" Target="slides/slide28.xml"/><Relationship Id="rId79" Type="http://schemas.openxmlformats.org/officeDocument/2006/relationships/font" Target="fonts/Montserrat-boldItalic.fntdata"/><Relationship Id="rId34" Type="http://schemas.openxmlformats.org/officeDocument/2006/relationships/slide" Target="slides/slide27.xml"/><Relationship Id="rId78" Type="http://schemas.openxmlformats.org/officeDocument/2006/relationships/font" Target="fonts/Montserrat-italic.fntdata"/><Relationship Id="rId71" Type="http://schemas.openxmlformats.org/officeDocument/2006/relationships/font" Target="fonts/IBMPlexSans-boldItalic.fntdata"/><Relationship Id="rId70" Type="http://schemas.openxmlformats.org/officeDocument/2006/relationships/font" Target="fonts/IBMPlexSans-italic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font" Target="fonts/IBMPlexSans-regular.fntdata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IBMPlexSans-bold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91" Type="http://schemas.openxmlformats.org/officeDocument/2006/relationships/font" Target="fonts/IBMPlexSansSemiBold-boldItalic.fntdata"/><Relationship Id="rId90" Type="http://schemas.openxmlformats.org/officeDocument/2006/relationships/font" Target="fonts/IBMPlexSansSemiBold-italic.fntdata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5.png>
</file>

<file path=ppt/media/image26.png>
</file>

<file path=ppt/media/image27.png>
</file>

<file path=ppt/media/image29.png>
</file>

<file path=ppt/media/image3.png>
</file>

<file path=ppt/media/image31.png>
</file>

<file path=ppt/media/image32.png>
</file>

<file path=ppt/media/image34.png>
</file>

<file path=ppt/media/image35.png>
</file>

<file path=ppt/media/image36.png>
</file>

<file path=ppt/media/image37.png>
</file>

<file path=ppt/media/image39.jpg>
</file>

<file path=ppt/media/image40.png>
</file>

<file path=ppt/media/image41.png>
</file>

<file path=ppt/media/image42.png>
</file>

<file path=ppt/media/image45.png>
</file>

<file path=ppt/media/image46.jpg>
</file>

<file path=ppt/media/image48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6.png>
</file>

<file path=ppt/media/image57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4022c6ca63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9" name="Google Shape;459;g14022c6ca63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Выбери любой подходящий макет с названием “Титульник”.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4022c6ca63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4022c6ca63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4022c6ca63_0_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g14022c6ca6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Зачем это нужно знать?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Пойдет от общего к частному.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4022c6ca63_0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g14022c6ca6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4022c6ca63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2" name="Google Shape;542;g14022c6ca6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4022c6ca63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8" name="Google Shape;548;g14022c6ca6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Зачем это нужно знать?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14022c6ca63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14022c6ca63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14022c6ca63_0_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2" name="Google Shape;562;g14022c6ca63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14022c6ca6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14022c6ca6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4022c6ca6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14022c6ca6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14022c6ca63_0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2" name="Google Shape;582;g14022c6ca6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4022c6ca63_0_2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4022c6ca63_0_2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Стандартный слайд знакомства.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14022c6ca63_0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7" name="Google Shape;587;g14022c6ca63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4022c6ca63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14022c6ca63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14022c6ca63_0_1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2" name="Google Shape;602;g14022c6ca63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4022c6ca63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4022c6ca63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4022c6ca63_0_1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5" name="Google Shape;615;g14022c6ca63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4022c6ca63_0_1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0" name="Google Shape;620;g14022c6ca63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4022c6ca63_0_1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6" name="Google Shape;626;g14022c6ca63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4022c6ca63_0_1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2" name="Google Shape;632;g14022c6ca63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4022c6ca63_0_1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8" name="Google Shape;638;g14022c6ca6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14022c6ca6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14022c6ca6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4022c6ca6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4022c6ca6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4022c6ca63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4022c6ca63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4022c6ca63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4022c6ca63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14022c6ca63_0_3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14022c6ca63_0_3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14022c6ca63_0_3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14022c6ca63_0_3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14022c6ca63_0_30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1" name="Google Shape;681;g14022c6ca63_0_30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 совсем. Но всегда используем в конце презентации.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4022c6ca63_0_3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5" name="Google Shape;685;g14022c6ca63_0_3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Выбери любой подходящий макет с названием “Титульник”. 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4022c6ca63_0_38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14022c6ca63_0_3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4022c6ca63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4022c6ca63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14022c6ca63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14022c6ca63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4022c6ca63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14022c6ca63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4022c6ca63_0_3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4022c6ca63_0_3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14022c6ca63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14022c6ca63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1500f96f80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1500f96f80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4022c6ca63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14022c6ca63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14022c6ca63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14022c6ca63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4022c6ca63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4022c6ca63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14022c6ca63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14022c6ca63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14022c6ca63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14022c6ca63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1500f96f80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1500f96f8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1500f96f80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1500f96f80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14022c6ca63_0_38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0" name="Google Shape;790;g14022c6ca63_0_38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 совсем. Но всегда используем в конце презентации.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4022c6ca63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4022c6ca6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14022c6ca63_0_389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14022c6ca63_0_38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14022c6ca63_0_3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14022c6ca63_0_3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14022c6ca63_0_3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14022c6ca63_0_3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14022c6ca63_0_3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14022c6ca63_0_3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14022c6ca63_0_3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14022c6ca63_0_3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4022c6ca63_0_3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14022c6ca63_0_3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14022c6ca63_0_3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14022c6ca63_0_3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14022c6ca63_0_3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14022c6ca63_0_3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4022c6ca63_0_3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14022c6ca63_0_3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14022c6ca63_0_3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14022c6ca63_0_3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4022c6ca6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4022c6ca6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14022c6ca63_0_3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14022c6ca63_0_3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4022c6ca6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4022c6ca6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4022c6ca6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14022c6ca6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4022c6ca6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14022c6ca6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Relationship Id="rId3" Type="http://schemas.openxmlformats.org/officeDocument/2006/relationships/image" Target="../media/image1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6.png"/><Relationship Id="rId3" Type="http://schemas.openxmlformats.org/officeDocument/2006/relationships/image" Target="../media/image9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Relationship Id="rId3" Type="http://schemas.openxmlformats.org/officeDocument/2006/relationships/image" Target="../media/image7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9.png"/><Relationship Id="rId3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0.png"/><Relationship Id="rId3" Type="http://schemas.openxmlformats.org/officeDocument/2006/relationships/image" Target="../media/image9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5.png"/><Relationship Id="rId3" Type="http://schemas.openxmlformats.org/officeDocument/2006/relationships/image" Target="../media/image9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7.png"/><Relationship Id="rId3" Type="http://schemas.openxmlformats.org/officeDocument/2006/relationships/image" Target="../media/image9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1.png"/><Relationship Id="rId3" Type="http://schemas.openxmlformats.org/officeDocument/2006/relationships/image" Target="../media/image9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2.png"/><Relationship Id="rId3" Type="http://schemas.openxmlformats.org/officeDocument/2006/relationships/image" Target="../media/image7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2.png"/><Relationship Id="rId3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4.png"/><Relationship Id="rId3" Type="http://schemas.openxmlformats.org/officeDocument/2006/relationships/image" Target="../media/image9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6.png"/><Relationship Id="rId3" Type="http://schemas.openxmlformats.org/officeDocument/2006/relationships/image" Target="../media/image48.png"/><Relationship Id="rId4" Type="http://schemas.openxmlformats.org/officeDocument/2006/relationships/image" Target="../media/image9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9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Relationship Id="rId3" Type="http://schemas.openxmlformats.org/officeDocument/2006/relationships/image" Target="../media/image7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_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02)">
  <p:cSld name="20_Только заголовок_2_1_1_1_1">
    <p:bg>
      <p:bgPr>
        <a:solidFill>
          <a:srgbClr val="6E32E0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518138" y="519113"/>
            <a:ext cx="81075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(02)">
  <p:cSld name="2_Только заголовок_1_2_1_2_1_1">
    <p:bg>
      <p:bgPr>
        <a:solidFill>
          <a:srgbClr val="6E32E0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idx="1" type="body"/>
          </p:nvPr>
        </p:nvSpPr>
        <p:spPr>
          <a:xfrm>
            <a:off x="518269" y="519113"/>
            <a:ext cx="8084100" cy="4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AutoNum type="arabicPeriod"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ans"/>
              <a:buNone/>
              <a:defRPr b="0" i="0" sz="21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" name="Google Shape;67;p17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(05)">
  <p:cSld name="20_Только заголовок_3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/>
          <p:nvPr/>
        </p:nvSpPr>
        <p:spPr>
          <a:xfrm>
            <a:off x="0" y="0"/>
            <a:ext cx="9144000" cy="12381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1" name="Google Shape;71;p18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8"/>
          <p:cNvSpPr txBox="1"/>
          <p:nvPr>
            <p:ph type="title"/>
          </p:nvPr>
        </p:nvSpPr>
        <p:spPr>
          <a:xfrm>
            <a:off x="518138" y="519113"/>
            <a:ext cx="81075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3" name="Google Shape;73;p18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— Текст (05) 1">
  <p:cSld name="20_Только заголовок_3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/>
          <p:nvPr/>
        </p:nvSpPr>
        <p:spPr>
          <a:xfrm>
            <a:off x="0" y="0"/>
            <a:ext cx="9144000" cy="1238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518138" y="1685832"/>
            <a:ext cx="8107800" cy="29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AutoNum type="arabicPeriod"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IBM Plex Sans"/>
              <a:buNone/>
              <a:defRPr b="0" i="0" sz="17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7" name="Google Shape;77;p19"/>
          <p:cNvPicPr preferRelativeResize="0"/>
          <p:nvPr/>
        </p:nvPicPr>
        <p:blipFill rotWithShape="1">
          <a:blip r:embed="rId2">
            <a:alphaModFix amt="36000"/>
          </a:blip>
          <a:srcRect b="0" l="0" r="0" t="0"/>
          <a:stretch/>
        </p:blipFill>
        <p:spPr>
          <a:xfrm>
            <a:off x="581485" y="4588781"/>
            <a:ext cx="904922" cy="16453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9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IBM Plex Sans"/>
              <a:buNone/>
              <a:defRPr b="1" i="0" sz="33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9" name="Google Shape;79;p19"/>
          <p:cNvPicPr preferRelativeResize="0"/>
          <p:nvPr/>
        </p:nvPicPr>
        <p:blipFill rotWithShape="1">
          <a:blip r:embed="rId3">
            <a:alphaModFix amt="36000"/>
          </a:blip>
          <a:srcRect b="0" l="0" r="0" t="0"/>
          <a:stretch/>
        </p:blipFill>
        <p:spPr>
          <a:xfrm>
            <a:off x="581475" y="4588781"/>
            <a:ext cx="904950" cy="16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3" name="Google Shape;8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 1">
  <p:cSld name="TITLE_1_1_1_3"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8" name="Google Shape;88;p21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 2">
  <p:cSld name="TITLE_1_1_1_4"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" name="Google Shape;92;p2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22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 sz="1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97" name="Google Shape;97;p24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8" name="Google Shape;98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4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02" name="Google Shape;102;p25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3" name="Google Shape;103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5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26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6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0" name="Google Shape;110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6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4" name="Google Shape;114;p27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6" name="Google Shape;116;p27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8" name="Google Shape;118;p27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2" name="Google Shape;122;p27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3" name="Google Shape;123;p27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4" name="Google Shape;124;p27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5" name="Google Shape;125;p27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6" name="Google Shape;126;p27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7" name="Google Shape;127;p27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8" name="Google Shape;128;p27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9" name="Google Shape;129;p27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0" name="Google Shape;130;p27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1" name="Google Shape;131;p27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3" name="Google Shape;133;p27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4" name="Google Shape;13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7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8" name="Google Shape;138;p28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9" name="Google Shape;139;p28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0" name="Google Shape;140;p28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1" name="Google Shape;141;p28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2" name="Google Shape;142;p28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3" name="Google Shape;143;p28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4" name="Google Shape;144;p28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5" name="Google Shape;145;p28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6" name="Google Shape;146;p28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9" name="Google Shape;149;p28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50" name="Google Shape;15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8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4" name="Google Shape;154;p29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9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56" name="Google Shape;156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9" name="Google Shape;159;p30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3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1" name="Google Shape;161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0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5" name="Google Shape;165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32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9" name="Google Shape;16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3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3" name="Google Shape;173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8" name="Google Shape;178;p34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3" name="Google Shape;183;p3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8" name="Google Shape;188;p3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3" name="Google Shape;193;p3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9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1" name="Google Shape;201;p39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4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5" name="Google Shape;205;p40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206" name="Google Shape;20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4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0" name="Google Shape;21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41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212" name="Google Shape;21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6" name="Google Shape;21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2" name="Google Shape;22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3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" name="Google Shape;227;p44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28" name="Google Shape;228;p44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29" name="Google Shape;229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4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Пустой слайд">
  <p:cSld name="1_Title slide 5_2_1_17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5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2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49" name="Google Shape;249;p52"/>
          <p:cNvSpPr txBox="1"/>
          <p:nvPr>
            <p:ph idx="1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50" name="Google Shape;250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5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54" name="Google Shape;254;p5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5" name="Google Shape;255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5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59" name="Google Shape;259;p5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0" name="Google Shape;260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5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63" name="Google Shape;263;p55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" name="Google Shape;264;p55"/>
          <p:cNvSpPr txBox="1"/>
          <p:nvPr>
            <p:ph idx="2" type="subTitle"/>
          </p:nvPr>
        </p:nvSpPr>
        <p:spPr>
          <a:xfrm>
            <a:off x="3805200" y="144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65" name="Google Shape;265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55"/>
          <p:cNvSpPr txBox="1"/>
          <p:nvPr>
            <p:ph idx="3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0" name="Google Shape;270;p56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1" name="Google Shape;271;p56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2" name="Google Shape;272;p56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3" name="Google Shape;273;p56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4" name="Google Shape;274;p56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5" name="Google Shape;275;p56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6" name="Google Shape;276;p56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7" name="Google Shape;277;p56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8" name="Google Shape;278;p56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9" name="Google Shape;279;p56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0" name="Google Shape;280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">
  <p:cSld name="1_Title slide 5_2_1_4_1_1_1_1">
    <p:bg>
      <p:bgPr>
        <a:solidFill>
          <a:schemeClr val="l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7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3" name="Google Shape;283;p57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4" name="Google Shape;284;p57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5" name="Google Shape;285;p57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6" name="Google Shape;286;p57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7" name="Google Shape;287;p57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8" name="Google Shape;288;p57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9" name="Google Shape;289;p57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0" name="Google Shape;290;p57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1" name="Google Shape;291;p57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2" name="Google Shape;292;p57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3" name="Google Shape;293;p57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4" name="Google Shape;294;p57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5" name="Google Shape;295;p57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6" name="Google Shape;296;p57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7" name="Google Shape;297;p57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8" name="Google Shape;298;p57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9" name="Google Shape;299;p57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0" name="Google Shape;300;p57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1" name="Google Shape;301;p57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2" name="Google Shape;302;p57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03" name="Google Shape;303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57"/>
          <p:cNvSpPr txBox="1"/>
          <p:nvPr>
            <p:ph idx="24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">
  <p:cSld name="1_Title slide 5_2_1_4_1_1_1_1_1">
    <p:bg>
      <p:bgPr>
        <a:solidFill>
          <a:schemeClr val="lt1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7" name="Google Shape;307;p58"/>
          <p:cNvSpPr txBox="1"/>
          <p:nvPr>
            <p:ph idx="1" type="subTitle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8" name="Google Shape;308;p58"/>
          <p:cNvSpPr txBox="1"/>
          <p:nvPr>
            <p:ph idx="2" type="subTitle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9" name="Google Shape;309;p58"/>
          <p:cNvSpPr txBox="1"/>
          <p:nvPr>
            <p:ph idx="3" type="subTitle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0" name="Google Shape;310;p58"/>
          <p:cNvSpPr txBox="1"/>
          <p:nvPr>
            <p:ph idx="4" type="subTitle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1" name="Google Shape;311;p58"/>
          <p:cNvSpPr txBox="1"/>
          <p:nvPr>
            <p:ph idx="5" type="subTitle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2" name="Google Shape;312;p58"/>
          <p:cNvSpPr txBox="1"/>
          <p:nvPr>
            <p:ph idx="6" type="subTitle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3" name="Google Shape;313;p58"/>
          <p:cNvSpPr txBox="1"/>
          <p:nvPr>
            <p:ph idx="7" type="subTitle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4" name="Google Shape;314;p58"/>
          <p:cNvSpPr txBox="1"/>
          <p:nvPr>
            <p:ph idx="8" type="subTitle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15" name="Google Shape;315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58"/>
          <p:cNvSpPr txBox="1"/>
          <p:nvPr>
            <p:ph idx="9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 1">
  <p:cSld name="1_Title slide 5_2_1_4_1_1_1_1_1_1"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9" name="Google Shape;319;p59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0" name="Google Shape;320;p59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1" name="Google Shape;321;p59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2" name="Google Shape;322;p59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3" name="Google Shape;323;p59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4" name="Google Shape;324;p59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5" name="Google Shape;325;p59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6" name="Google Shape;326;p59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7" name="Google Shape;327;p59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8" name="Google Shape;328;p59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29" name="Google Shape;329;p59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30" name="Google Shape;330;p59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31" name="Google Shape;331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59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0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35" name="Google Shape;335;p60"/>
          <p:cNvSpPr txBox="1"/>
          <p:nvPr>
            <p:ph idx="1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36" name="Google Shape;336;p60"/>
          <p:cNvSpPr txBox="1"/>
          <p:nvPr>
            <p:ph idx="2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37" name="Google Shape;337;p60"/>
          <p:cNvSpPr txBox="1"/>
          <p:nvPr>
            <p:ph idx="3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38" name="Google Shape;338;p60"/>
          <p:cNvSpPr txBox="1"/>
          <p:nvPr>
            <p:ph idx="4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39" name="Google Shape;339;p60"/>
          <p:cNvSpPr txBox="1"/>
          <p:nvPr>
            <p:ph idx="5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40" name="Google Shape;340;p60"/>
          <p:cNvSpPr txBox="1"/>
          <p:nvPr>
            <p:ph idx="6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41" name="Google Shape;341;p60"/>
          <p:cNvSpPr txBox="1"/>
          <p:nvPr>
            <p:ph idx="7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42" name="Google Shape;342;p60"/>
          <p:cNvSpPr txBox="1"/>
          <p:nvPr>
            <p:ph idx="8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43" name="Google Shape;343;p60"/>
          <p:cNvSpPr txBox="1"/>
          <p:nvPr>
            <p:ph idx="9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44" name="Google Shape;344;p60"/>
          <p:cNvSpPr txBox="1"/>
          <p:nvPr>
            <p:ph idx="13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45" name="Google Shape;345;p60"/>
          <p:cNvSpPr txBox="1"/>
          <p:nvPr>
            <p:ph idx="14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46" name="Google Shape;346;p60"/>
          <p:cNvSpPr txBox="1"/>
          <p:nvPr>
            <p:ph idx="15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47" name="Google Shape;347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60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Что будет на уроке - 2 вариант ">
  <p:cSld name="1_Title slide 5_2_1_2_1">
    <p:bg>
      <p:bgPr>
        <a:solidFill>
          <a:schemeClr val="lt1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61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51" name="Google Shape;351;p61"/>
          <p:cNvSpPr txBox="1"/>
          <p:nvPr>
            <p:ph idx="1" type="body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52" name="Google Shape;352;p61"/>
          <p:cNvSpPr txBox="1"/>
          <p:nvPr>
            <p:ph idx="2" type="subTitle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3" name="Google Shape;353;p61"/>
          <p:cNvSpPr txBox="1"/>
          <p:nvPr>
            <p:ph idx="3" type="body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54" name="Google Shape;354;p61"/>
          <p:cNvSpPr txBox="1"/>
          <p:nvPr>
            <p:ph idx="4" type="subTitle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" name="Google Shape;355;p61"/>
          <p:cNvSpPr txBox="1"/>
          <p:nvPr>
            <p:ph idx="5" type="body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56" name="Google Shape;356;p61"/>
          <p:cNvSpPr txBox="1"/>
          <p:nvPr>
            <p:ph idx="6" type="subTitle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" name="Google Shape;357;p61"/>
          <p:cNvSpPr txBox="1"/>
          <p:nvPr>
            <p:ph idx="7" type="body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58" name="Google Shape;358;p61"/>
          <p:cNvSpPr txBox="1"/>
          <p:nvPr>
            <p:ph idx="8" type="subTitle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61"/>
          <p:cNvSpPr txBox="1"/>
          <p:nvPr>
            <p:ph idx="9" type="body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60" name="Google Shape;360;p61"/>
          <p:cNvSpPr txBox="1"/>
          <p:nvPr>
            <p:ph idx="13" type="subTitle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1" name="Google Shape;361;p61"/>
          <p:cNvSpPr txBox="1"/>
          <p:nvPr>
            <p:ph idx="14" type="body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62" name="Google Shape;362;p61"/>
          <p:cNvSpPr txBox="1"/>
          <p:nvPr>
            <p:ph idx="15" type="subTitle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63" name="Google Shape;363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61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6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68" name="Google Shape;368;p6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69" name="Google Shape;369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72" name="Google Shape;372;p63"/>
          <p:cNvSpPr txBox="1"/>
          <p:nvPr>
            <p:ph idx="1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73" name="Google Shape;373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63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0">
  <p:cSld name="1_Title slide 5_2_1_11">
    <p:bg>
      <p:bgPr>
        <a:solidFill>
          <a:schemeClr val="lt1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79" name="Google Shape;379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9">
  <p:cSld name="1_Title slide 5_2_1_10">
    <p:bg>
      <p:bgPr>
        <a:solidFill>
          <a:schemeClr val="lt1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82" name="Google Shape;382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67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86" name="Google Shape;386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68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90" name="Google Shape;390;p68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91" name="Google Shape;391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6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95" name="Google Shape;395;p6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96" name="Google Shape;396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7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00" name="Google Shape;400;p7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01" name="Google Shape;401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7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5" name="Google Shape;405;p71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06" name="Google Shape;406;p71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07" name="Google Shape;407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7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1" name="Google Shape;411;p72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12" name="Google Shape;412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7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73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17" name="Google Shape;417;p7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7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21" name="Google Shape;421;p7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22" name="Google Shape;422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Google Shape;424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7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27" name="Google Shape;427;p7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28" name="Google Shape;428;p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7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32" name="Google Shape;432;p7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33" name="Google Shape;433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77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7" name="Google Shape;437;p77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38" name="Google Shape;438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77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78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3" name="Google Shape;443;p78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44" name="Google Shape;444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7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9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79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49" name="Google Shape;449;p7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79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0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53" name="Google Shape;453;p80"/>
          <p:cNvSpPr txBox="1"/>
          <p:nvPr>
            <p:ph idx="1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4" name="Google Shape;454;p80"/>
          <p:cNvSpPr txBox="1"/>
          <p:nvPr>
            <p:ph idx="2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455" name="Google Shape;455;p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80"/>
          <p:cNvSpPr txBox="1"/>
          <p:nvPr>
            <p:ph idx="3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4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45.xml"/><Relationship Id="rId23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47.xml"/><Relationship Id="rId25" Type="http://schemas.openxmlformats.org/officeDocument/2006/relationships/slideLayout" Target="../slideLayouts/slideLayout46.xml"/><Relationship Id="rId27" Type="http://schemas.openxmlformats.org/officeDocument/2006/relationships/theme" Target="../theme/theme3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3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67.xml"/><Relationship Id="rId22" Type="http://schemas.openxmlformats.org/officeDocument/2006/relationships/slideLayout" Target="../slideLayouts/slideLayout69.xml"/><Relationship Id="rId21" Type="http://schemas.openxmlformats.org/officeDocument/2006/relationships/slideLayout" Target="../slideLayouts/slideLayout68.xml"/><Relationship Id="rId24" Type="http://schemas.openxmlformats.org/officeDocument/2006/relationships/slideLayout" Target="../slideLayouts/slideLayout71.xml"/><Relationship Id="rId23" Type="http://schemas.openxmlformats.org/officeDocument/2006/relationships/slideLayout" Target="../slideLayouts/slideLayout70.xml"/><Relationship Id="rId1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26" Type="http://schemas.openxmlformats.org/officeDocument/2006/relationships/slideLayout" Target="../slideLayouts/slideLayout73.xml"/><Relationship Id="rId25" Type="http://schemas.openxmlformats.org/officeDocument/2006/relationships/slideLayout" Target="../slideLayouts/slideLayout72.xml"/><Relationship Id="rId28" Type="http://schemas.openxmlformats.org/officeDocument/2006/relationships/slideLayout" Target="../slideLayouts/slideLayout75.xml"/><Relationship Id="rId27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29" Type="http://schemas.openxmlformats.org/officeDocument/2006/relationships/slideLayout" Target="../slideLayouts/slideLayout76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63.xml"/><Relationship Id="rId19" Type="http://schemas.openxmlformats.org/officeDocument/2006/relationships/slideLayout" Target="../slideLayouts/slideLayout66.xml"/><Relationship Id="rId18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  <p:sldLayoutId id="2147483692" r:id="rId24"/>
    <p:sldLayoutId id="2147483693" r:id="rId25"/>
    <p:sldLayoutId id="2147483694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  <p:sldLayoutId id="2147483714" r:id="rId20"/>
    <p:sldLayoutId id="2147483715" r:id="rId21"/>
    <p:sldLayoutId id="2147483716" r:id="rId22"/>
    <p:sldLayoutId id="2147483717" r:id="rId23"/>
    <p:sldLayoutId id="2147483718" r:id="rId24"/>
    <p:sldLayoutId id="2147483719" r:id="rId25"/>
    <p:sldLayoutId id="2147483720" r:id="rId26"/>
    <p:sldLayoutId id="2147483721" r:id="rId27"/>
    <p:sldLayoutId id="2147483722" r:id="rId28"/>
    <p:sldLayoutId id="2147483723" r:id="rId29"/>
    <p:sldLayoutId id="2147483724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6.jpg"/><Relationship Id="rId4" Type="http://schemas.openxmlformats.org/officeDocument/2006/relationships/image" Target="../media/image39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5.png"/><Relationship Id="rId4" Type="http://schemas.openxmlformats.org/officeDocument/2006/relationships/image" Target="../media/image5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5.png"/><Relationship Id="rId4" Type="http://schemas.openxmlformats.org/officeDocument/2006/relationships/hyperlink" Target="mailto:anton.smirnov@hotmail.com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5.png"/><Relationship Id="rId4" Type="http://schemas.openxmlformats.org/officeDocument/2006/relationships/image" Target="../media/image54.png"/><Relationship Id="rId5" Type="http://schemas.openxmlformats.org/officeDocument/2006/relationships/image" Target="../media/image5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5.png"/><Relationship Id="rId4" Type="http://schemas.openxmlformats.org/officeDocument/2006/relationships/image" Target="../media/image57.png"/><Relationship Id="rId5" Type="http://schemas.openxmlformats.org/officeDocument/2006/relationships/image" Target="../media/image5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5.png"/><Relationship Id="rId4" Type="http://schemas.openxmlformats.org/officeDocument/2006/relationships/image" Target="../media/image64.png"/><Relationship Id="rId9" Type="http://schemas.openxmlformats.org/officeDocument/2006/relationships/image" Target="../media/image63.png"/><Relationship Id="rId5" Type="http://schemas.openxmlformats.org/officeDocument/2006/relationships/image" Target="../media/image62.png"/><Relationship Id="rId6" Type="http://schemas.openxmlformats.org/officeDocument/2006/relationships/image" Target="../media/image53.png"/><Relationship Id="rId7" Type="http://schemas.openxmlformats.org/officeDocument/2006/relationships/image" Target="../media/image66.png"/><Relationship Id="rId8" Type="http://schemas.openxmlformats.org/officeDocument/2006/relationships/image" Target="../media/image61.png"/><Relationship Id="rId10" Type="http://schemas.openxmlformats.org/officeDocument/2006/relationships/image" Target="../media/image5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5.png"/><Relationship Id="rId4" Type="http://schemas.openxmlformats.org/officeDocument/2006/relationships/image" Target="../media/image5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5.png"/><Relationship Id="rId4" Type="http://schemas.openxmlformats.org/officeDocument/2006/relationships/image" Target="../media/image6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5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s://docs.google.com/spreadsheets/d/152JyksagijqyscnrFDc6Ez2VjT5MKNXpDOyc4PRlauw/edit#gid=208646510" TargetMode="Externa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65.png"/><Relationship Id="rId4" Type="http://schemas.openxmlformats.org/officeDocument/2006/relationships/image" Target="../media/image69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70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67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5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6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8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12700" marR="1181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"/>
              <a:t>Bootcamp</a:t>
            </a:r>
            <a:endParaRPr/>
          </a:p>
        </p:txBody>
      </p:sp>
      <p:sp>
        <p:nvSpPr>
          <p:cNvPr id="462" name="Google Shape;462;p81"/>
          <p:cNvSpPr txBox="1"/>
          <p:nvPr>
            <p:ph idx="1" type="subTitle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499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rPr lang="ru"/>
              <a:t>Введение и обзор аналитических профессий</a:t>
            </a:r>
            <a:endParaRPr sz="1200">
              <a:solidFill>
                <a:schemeClr val="accent4"/>
              </a:solidFill>
            </a:endParaRPr>
          </a:p>
        </p:txBody>
      </p:sp>
      <p:pic>
        <p:nvPicPr>
          <p:cNvPr id="463" name="Google Shape;463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825" y="352675"/>
            <a:ext cx="3325527" cy="280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90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Бизнес аналитик/консультант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8" name="Google Shape;528;p9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90"/>
          <p:cNvSpPr txBox="1"/>
          <p:nvPr/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ru" sz="10500">
                <a:solidFill>
                  <a:srgbClr val="6E32E0"/>
                </a:solidFill>
                <a:latin typeface="IBM Plex Sans"/>
                <a:ea typeface="IBM Plex Sans"/>
                <a:cs typeface="IBM Plex Sans"/>
                <a:sym typeface="IBM Plex Sans"/>
              </a:rPr>
              <a:t>?</a:t>
            </a:r>
            <a:endParaRPr sz="10500">
              <a:solidFill>
                <a:srgbClr val="6E32E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91"/>
          <p:cNvSpPr txBox="1"/>
          <p:nvPr>
            <p:ph type="title"/>
          </p:nvPr>
        </p:nvSpPr>
        <p:spPr>
          <a:xfrm>
            <a:off x="518143" y="519125"/>
            <a:ext cx="34371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2900"/>
              <a:t>Что такое бизнес анализ?</a:t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t/>
            </a:r>
            <a:endParaRPr sz="2400">
              <a:solidFill>
                <a:srgbClr val="B187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2"/>
          <p:cNvSpPr txBox="1"/>
          <p:nvPr>
            <p:ph idx="1" type="body"/>
          </p:nvPr>
        </p:nvSpPr>
        <p:spPr>
          <a:xfrm>
            <a:off x="518269" y="519113"/>
            <a:ext cx="8084100" cy="4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 sz="3000"/>
              <a:t>Бизнес анализ - это очень обширная сфера, которая от компании к компании может сильно отличаться.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 sz="3000"/>
              <a:t>Базово бизнес аналитик занимаются расчетом тех или иных ключевых для бизнеса показателей.</a:t>
            </a:r>
            <a:endParaRPr sz="3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93"/>
          <p:cNvSpPr txBox="1"/>
          <p:nvPr>
            <p:ph idx="1" type="body"/>
          </p:nvPr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</a:pPr>
            <a:r>
              <a:rPr lang="ru" sz="1800">
                <a:solidFill>
                  <a:srgbClr val="2C2D30"/>
                </a:solidFill>
              </a:rPr>
              <a:t>обеспечить организацию качественными данными для принятия правильных управленческих решений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b="1" lang="ru" sz="1800"/>
              <a:t>Бизнес анализ делает расчеты перед принятием важного управленческого решения и отслеживает результат после принятия решения.</a:t>
            </a:r>
            <a:endParaRPr b="1" sz="1800"/>
          </a:p>
        </p:txBody>
      </p:sp>
      <p:sp>
        <p:nvSpPr>
          <p:cNvPr id="545" name="Google Shape;545;p93"/>
          <p:cNvSpPr txBox="1"/>
          <p:nvPr>
            <p:ph type="title"/>
          </p:nvPr>
        </p:nvSpPr>
        <p:spPr>
          <a:xfrm>
            <a:off x="518138" y="519113"/>
            <a:ext cx="81075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2400"/>
              <a:t>Миссия бизнес анализа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94"/>
          <p:cNvSpPr txBox="1"/>
          <p:nvPr>
            <p:ph type="title"/>
          </p:nvPr>
        </p:nvSpPr>
        <p:spPr>
          <a:xfrm>
            <a:off x="518138" y="519113"/>
            <a:ext cx="81075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3100"/>
              <a:t>Какие задачи </a:t>
            </a:r>
            <a:br>
              <a:rPr lang="ru" sz="3100"/>
            </a:br>
            <a:r>
              <a:rPr lang="ru" sz="3100"/>
              <a:t>решает бизнес анализ?</a:t>
            </a:r>
            <a:endParaRPr sz="3100">
              <a:solidFill>
                <a:srgbClr val="B187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95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Какие задачи решает бизнес анализ?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95"/>
          <p:cNvSpPr txBox="1"/>
          <p:nvPr>
            <p:ph idx="4294967295" type="subTitle"/>
          </p:nvPr>
        </p:nvSpPr>
        <p:spPr>
          <a:xfrm>
            <a:off x="389825" y="1685825"/>
            <a:ext cx="19275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1. Преобразование данных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65100" lvl="0" marL="254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Кейс: часто при загрузки данных из первоисточника с ними нельзя производить аналитический расчет.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7" name="Google Shape;557;p95"/>
          <p:cNvSpPr txBox="1"/>
          <p:nvPr>
            <p:ph idx="4294967295" type="subTitle"/>
          </p:nvPr>
        </p:nvSpPr>
        <p:spPr>
          <a:xfrm>
            <a:off x="2662475" y="1685831"/>
            <a:ext cx="16383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2. Определение структуры данных.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Кейс: аналитик определяет чему равна 1 строка данных.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8" name="Google Shape;558;p95"/>
          <p:cNvSpPr txBox="1"/>
          <p:nvPr>
            <p:ph idx="1" type="body"/>
          </p:nvPr>
        </p:nvSpPr>
        <p:spPr>
          <a:xfrm>
            <a:off x="6907294" y="1685831"/>
            <a:ext cx="18465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/>
              <a:t>4. Расчеты бизнес показателей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/>
              <a:t>Кейс: после преобразования данных бизнес аналитик делает расчеты ключевых показателей.</a:t>
            </a:r>
            <a:endParaRPr sz="1200"/>
          </a:p>
        </p:txBody>
      </p:sp>
      <p:sp>
        <p:nvSpPr>
          <p:cNvPr id="559" name="Google Shape;559;p95"/>
          <p:cNvSpPr txBox="1"/>
          <p:nvPr>
            <p:ph idx="4294967295" type="subTitle"/>
          </p:nvPr>
        </p:nvSpPr>
        <p:spPr>
          <a:xfrm>
            <a:off x="4807019" y="1685831"/>
            <a:ext cx="18465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3. Определение методологии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Кейс: маржинальность можно считать по разному и нужно определить методологию учета постоянных расходов.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96"/>
          <p:cNvSpPr txBox="1"/>
          <p:nvPr>
            <p:ph idx="1" type="body"/>
          </p:nvPr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lang="ru" sz="1800"/>
              <a:t>Людям, которым нравится понимать бизнес процессы и математика.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b="1" lang="ru" sz="1800"/>
              <a:t>Кому не подойдет: </a:t>
            </a:r>
            <a:r>
              <a:rPr lang="ru" sz="1800"/>
              <a:t>творческим людям, тем кто больше любит общаться с людьми, чем работать с цифрами.</a:t>
            </a:r>
            <a:endParaRPr sz="1800"/>
          </a:p>
        </p:txBody>
      </p:sp>
      <p:sp>
        <p:nvSpPr>
          <p:cNvPr id="565" name="Google Shape;565;p96"/>
          <p:cNvSpPr txBox="1"/>
          <p:nvPr>
            <p:ph type="title"/>
          </p:nvPr>
        </p:nvSpPr>
        <p:spPr>
          <a:xfrm>
            <a:off x="518138" y="519113"/>
            <a:ext cx="81075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2400"/>
              <a:t>Кому подойдет профессия бизнес аналитика?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97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Бизнес аналитик/консультант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1" name="Google Shape;571;p9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97"/>
          <p:cNvSpPr txBox="1"/>
          <p:nvPr/>
        </p:nvSpPr>
        <p:spPr>
          <a:xfrm>
            <a:off x="540000" y="1800000"/>
            <a:ext cx="8064000" cy="16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Excel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Глубокое понимание бизнеса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Умение общаться с заказчиком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Умение находить инсайты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8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Бизнес аналитик/системный аналитик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8" name="Google Shape;578;p9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98"/>
          <p:cNvSpPr txBox="1"/>
          <p:nvPr/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ru" sz="10500">
                <a:solidFill>
                  <a:srgbClr val="6E32E0"/>
                </a:solidFill>
                <a:latin typeface="IBM Plex Sans"/>
                <a:ea typeface="IBM Plex Sans"/>
                <a:cs typeface="IBM Plex Sans"/>
                <a:sym typeface="IBM Plex Sans"/>
              </a:rPr>
              <a:t>?</a:t>
            </a:r>
            <a:endParaRPr sz="10500">
              <a:solidFill>
                <a:srgbClr val="6E32E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9"/>
          <p:cNvSpPr txBox="1"/>
          <p:nvPr>
            <p:ph idx="1" type="body"/>
          </p:nvPr>
        </p:nvSpPr>
        <p:spPr>
          <a:xfrm>
            <a:off x="518269" y="519113"/>
            <a:ext cx="8084100" cy="4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 sz="3000"/>
              <a:t>Системный анализ - это анализ работы крупных IT систем, написание требований к ПО для разработчиков и поиск решений, которые реализуют бизнес требования.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82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12700" marR="11811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Давайте знакомиться!</a:t>
            </a:r>
            <a:endParaRPr/>
          </a:p>
        </p:txBody>
      </p:sp>
      <p:sp>
        <p:nvSpPr>
          <p:cNvPr id="469" name="Google Shape;469;p82"/>
          <p:cNvSpPr txBox="1"/>
          <p:nvPr>
            <p:ph type="title"/>
          </p:nvPr>
        </p:nvSpPr>
        <p:spPr>
          <a:xfrm>
            <a:off x="3805200" y="720000"/>
            <a:ext cx="4798800" cy="235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Антон Смирнов</a:t>
            </a:r>
            <a:endParaRPr sz="1800"/>
          </a:p>
        </p:txBody>
      </p:sp>
      <p:sp>
        <p:nvSpPr>
          <p:cNvPr id="470" name="Google Shape;470;p82"/>
          <p:cNvSpPr txBox="1"/>
          <p:nvPr>
            <p:ph idx="1" type="subTitle"/>
          </p:nvPr>
        </p:nvSpPr>
        <p:spPr>
          <a:xfrm>
            <a:off x="3805200" y="1029150"/>
            <a:ext cx="47988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ru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Декан факультета BI-аналитики, CEO в Конгру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471" name="Google Shape;471;p82"/>
          <p:cNvSpPr txBox="1"/>
          <p:nvPr>
            <p:ph idx="2" type="subTitle"/>
          </p:nvPr>
        </p:nvSpPr>
        <p:spPr>
          <a:xfrm>
            <a:off x="3805200" y="1440000"/>
            <a:ext cx="4798800" cy="2609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</a:rPr>
              <a:t>11 лет занимаюсь аналитикой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" sz="1200">
                <a:solidFill>
                  <a:schemeClr val="dk1"/>
                </a:solidFill>
              </a:rPr>
              <a:t>Реализовал более 50 аналитический проектов </a:t>
            </a:r>
            <a:endParaRPr sz="1200">
              <a:solidFill>
                <a:schemeClr val="dk1"/>
              </a:solidFill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💥"/>
            </a:pPr>
            <a:r>
              <a:rPr lang="ru" sz="1200">
                <a:solidFill>
                  <a:schemeClr val="dk1"/>
                </a:solidFill>
              </a:rPr>
              <a:t>Реализовал проекты для: Донстрой, Softline, Egis, Webinar.ru, НМИЦ Эндокринологии, Ключ Авто и прочие.</a:t>
            </a:r>
            <a:endParaRPr sz="1200">
              <a:solidFill>
                <a:schemeClr val="dk1"/>
              </a:solidFill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" sz="1200">
                <a:solidFill>
                  <a:schemeClr val="dk1"/>
                </a:solidFill>
              </a:rPr>
              <a:t>Ех-тренер Microsoft по Power BI, провел тренинги для: KPMG, Газпром Нефть, Северсталь, Accenture.</a:t>
            </a:r>
            <a:endParaRPr sz="1200">
              <a:solidFill>
                <a:schemeClr val="dk1"/>
              </a:solidFill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" sz="1200">
                <a:solidFill>
                  <a:schemeClr val="dk1"/>
                </a:solidFill>
              </a:rPr>
              <a:t>Microsoft Financial Services Partner of the year 2019 за реализованный проект в Power BI Embedded.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472" name="Google Shape;472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1292787"/>
            <a:ext cx="2723950" cy="281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5274" y="3860700"/>
            <a:ext cx="3114575" cy="114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100"/>
          <p:cNvSpPr txBox="1"/>
          <p:nvPr>
            <p:ph idx="1" type="body"/>
          </p:nvPr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</a:pPr>
            <a:r>
              <a:rPr lang="ru" sz="1800">
                <a:solidFill>
                  <a:srgbClr val="2C2D30"/>
                </a:solidFill>
              </a:rPr>
              <a:t>обеспечить организацию понимаем ограничений и особенностей работы крупных систем: ERP, CRM и прочие.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b="1" lang="ru" sz="1800"/>
              <a:t>Системный анализ сопровождает любые доработки и приземляет желания заказчика с возможностями системы и команды разработки.</a:t>
            </a:r>
            <a:endParaRPr b="1" sz="1800"/>
          </a:p>
        </p:txBody>
      </p:sp>
      <p:sp>
        <p:nvSpPr>
          <p:cNvPr id="590" name="Google Shape;590;p100"/>
          <p:cNvSpPr txBox="1"/>
          <p:nvPr>
            <p:ph type="title"/>
          </p:nvPr>
        </p:nvSpPr>
        <p:spPr>
          <a:xfrm>
            <a:off x="518138" y="519113"/>
            <a:ext cx="81075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2400"/>
              <a:t>Миссия системного анализа</a:t>
            </a:r>
            <a:endParaRPr sz="2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01"/>
          <p:cNvSpPr txBox="1"/>
          <p:nvPr>
            <p:ph type="title"/>
          </p:nvPr>
        </p:nvSpPr>
        <p:spPr>
          <a:xfrm>
            <a:off x="518138" y="519113"/>
            <a:ext cx="8107800" cy="719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/>
              <a:t>Какие задачи решает системный анализ?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596" name="Google Shape;596;p101"/>
          <p:cNvSpPr txBox="1"/>
          <p:nvPr>
            <p:ph idx="4294967295" type="subTitle"/>
          </p:nvPr>
        </p:nvSpPr>
        <p:spPr>
          <a:xfrm>
            <a:off x="389823" y="1685831"/>
            <a:ext cx="17664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1. 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Поиск решения, которое реализует бизнес требования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65100" lvl="0" marL="254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Кейс: выбор СУБД для интернет-магазина, исходя из потребностей бизнес заказчика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7" name="Google Shape;597;p101"/>
          <p:cNvSpPr txBox="1"/>
          <p:nvPr>
            <p:ph idx="4294967295" type="subTitle"/>
          </p:nvPr>
        </p:nvSpPr>
        <p:spPr>
          <a:xfrm>
            <a:off x="2662475" y="1685831"/>
            <a:ext cx="16383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2. Определения формата доработки.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Кейс: системный аналитик должен разобраться с тем, как настроить сбор Client ID.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8" name="Google Shape;598;p101"/>
          <p:cNvSpPr txBox="1"/>
          <p:nvPr>
            <p:ph idx="4294967295" type="subTitle"/>
          </p:nvPr>
        </p:nvSpPr>
        <p:spPr>
          <a:xfrm>
            <a:off x="6907294" y="1569506"/>
            <a:ext cx="18465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. Взаимодействие между системами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Кейс: системы могут обмениваться данными через EDI или API и системный аналитик разбирается в особенностях этого процесса.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9" name="Google Shape;599;p101"/>
          <p:cNvSpPr txBox="1"/>
          <p:nvPr>
            <p:ph idx="4294967295" type="subTitle"/>
          </p:nvPr>
        </p:nvSpPr>
        <p:spPr>
          <a:xfrm>
            <a:off x="4807026" y="1652575"/>
            <a:ext cx="1766400" cy="28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3. 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 технического задания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Кейс: 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разработать техническое задание на сайт интернет-магазина, в тз описать как должны быть реализованы основные функции магазина (корзина, лк, поиск), описать какие данные содержатся в базе данных, как туда попадают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02"/>
          <p:cNvSpPr txBox="1"/>
          <p:nvPr>
            <p:ph idx="1" type="body"/>
          </p:nvPr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lang="ru" sz="1800"/>
              <a:t>Людям, которым нравится понимать бизнес процессы и математика.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b="1" lang="ru" sz="1800"/>
              <a:t>Кому не подойдет: </a:t>
            </a:r>
            <a:r>
              <a:rPr lang="ru" sz="1800"/>
              <a:t>творческим людям, тем кто больше любит общаться с людьми, чем работать с цифрами.</a:t>
            </a:r>
            <a:endParaRPr sz="1800"/>
          </a:p>
        </p:txBody>
      </p:sp>
      <p:sp>
        <p:nvSpPr>
          <p:cNvPr id="605" name="Google Shape;605;p102"/>
          <p:cNvSpPr txBox="1"/>
          <p:nvPr>
            <p:ph type="title"/>
          </p:nvPr>
        </p:nvSpPr>
        <p:spPr>
          <a:xfrm>
            <a:off x="518138" y="519113"/>
            <a:ext cx="81075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2400"/>
              <a:t>Кому подойдет профессия системного аналитика?</a:t>
            </a:r>
            <a:endParaRPr sz="2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3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Бизнес аналитик/системный аналитик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1" name="Google Shape;611;p10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103"/>
          <p:cNvSpPr txBox="1"/>
          <p:nvPr/>
        </p:nvSpPr>
        <p:spPr>
          <a:xfrm>
            <a:off x="540000" y="1800000"/>
            <a:ext cx="8064000" cy="19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Excel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Глубокое понимание работы IT системы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Умение составлять документы для разработчиков: требования, спецификации, тест планы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Умения собирать требования от заказчиков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104"/>
          <p:cNvSpPr txBox="1"/>
          <p:nvPr>
            <p:ph idx="1" type="body"/>
          </p:nvPr>
        </p:nvSpPr>
        <p:spPr>
          <a:xfrm>
            <a:off x="518269" y="519113"/>
            <a:ext cx="8084100" cy="4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 sz="8600"/>
              <a:t>BI</a:t>
            </a:r>
            <a:r>
              <a:rPr lang="ru" sz="1100"/>
              <a:t> </a:t>
            </a:r>
            <a:r>
              <a:rPr lang="ru" sz="3600"/>
              <a:t>— это </a:t>
            </a:r>
            <a:r>
              <a:rPr b="1" lang="ru" sz="3600">
                <a:solidFill>
                  <a:srgbClr val="000000"/>
                </a:solidFill>
              </a:rPr>
              <a:t>автоматизация </a:t>
            </a:r>
            <a:r>
              <a:rPr lang="ru" sz="3600"/>
              <a:t>аналитических процессов для </a:t>
            </a:r>
            <a:r>
              <a:rPr b="1" lang="ru" sz="3600">
                <a:solidFill>
                  <a:srgbClr val="000000"/>
                </a:solidFill>
              </a:rPr>
              <a:t>презентации </a:t>
            </a:r>
            <a:r>
              <a:rPr lang="ru" sz="3600"/>
              <a:t>данных в красивой форме.</a:t>
            </a:r>
            <a:endParaRPr sz="3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105"/>
          <p:cNvSpPr txBox="1"/>
          <p:nvPr>
            <p:ph idx="1" type="body"/>
          </p:nvPr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</a:pPr>
            <a:r>
              <a:rPr lang="ru" sz="1800">
                <a:solidFill>
                  <a:srgbClr val="2C2D30"/>
                </a:solidFill>
              </a:rPr>
              <a:t>обеспечить организацию оперативными данными для помощи в принятии управленческих решений.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b="1" lang="ru" sz="1800"/>
              <a:t>BI делает решения более понятными и объективными. Помогает принимать их быстрее, что сверхважно для любой современной организации.</a:t>
            </a:r>
            <a:endParaRPr b="1" sz="1800"/>
          </a:p>
        </p:txBody>
      </p:sp>
      <p:sp>
        <p:nvSpPr>
          <p:cNvPr id="623" name="Google Shape;623;p105"/>
          <p:cNvSpPr txBox="1"/>
          <p:nvPr>
            <p:ph type="title"/>
          </p:nvPr>
        </p:nvSpPr>
        <p:spPr>
          <a:xfrm>
            <a:off x="518138" y="519113"/>
            <a:ext cx="81075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2400"/>
              <a:t>Миссия business intelligence</a:t>
            </a:r>
            <a:endParaRPr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06"/>
          <p:cNvSpPr txBox="1"/>
          <p:nvPr>
            <p:ph idx="1" type="body"/>
          </p:nvPr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lang="ru" sz="1800"/>
              <a:t>Людям, которым нравится одновременно и математика, и дизайн. Те, для кого работа в Excel слишком скучна, а работа дизайнером слишком нерезультативна.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b="1" lang="ru" sz="1800"/>
              <a:t>Кому не подойдет</a:t>
            </a:r>
            <a:r>
              <a:rPr lang="ru" sz="1800"/>
              <a:t>: абсолютным гуманитариям с одной стороны и разработчикам с нулевым понимаем бизнеса с другой стороны.</a:t>
            </a:r>
            <a:endParaRPr sz="1800"/>
          </a:p>
        </p:txBody>
      </p:sp>
      <p:sp>
        <p:nvSpPr>
          <p:cNvPr id="629" name="Google Shape;629;p106"/>
          <p:cNvSpPr txBox="1"/>
          <p:nvPr>
            <p:ph type="title"/>
          </p:nvPr>
        </p:nvSpPr>
        <p:spPr>
          <a:xfrm>
            <a:off x="518138" y="519113"/>
            <a:ext cx="81075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2400"/>
              <a:t>Кому подойдет профессия BI аналитика?</a:t>
            </a:r>
            <a:endParaRPr sz="2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7"/>
          <p:cNvSpPr txBox="1"/>
          <p:nvPr>
            <p:ph idx="1" type="body"/>
          </p:nvPr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lang="ru" sz="1800"/>
              <a:t>Людям, которым нравится досконально понимать работу очень крупной системы, документировать требования для разработки от заказчика.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rPr b="1" lang="ru" sz="1800"/>
              <a:t>Кому не подойдет</a:t>
            </a:r>
            <a:r>
              <a:rPr lang="ru" sz="1800"/>
              <a:t>: людям не очень внимательным к деталям, тем кто хочет разбираться в бизнес процессах больше, чем в технических деталях.</a:t>
            </a:r>
            <a:endParaRPr sz="1800"/>
          </a:p>
        </p:txBody>
      </p:sp>
      <p:sp>
        <p:nvSpPr>
          <p:cNvPr id="635" name="Google Shape;635;p107"/>
          <p:cNvSpPr txBox="1"/>
          <p:nvPr>
            <p:ph type="title"/>
          </p:nvPr>
        </p:nvSpPr>
        <p:spPr>
          <a:xfrm>
            <a:off x="518138" y="519113"/>
            <a:ext cx="81075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2400"/>
              <a:t>Кому подойдет профессия BI аналитика?</a:t>
            </a:r>
            <a:endParaRPr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8"/>
          <p:cNvSpPr txBox="1"/>
          <p:nvPr>
            <p:ph idx="1" type="body"/>
          </p:nvPr>
        </p:nvSpPr>
        <p:spPr>
          <a:xfrm>
            <a:off x="518138" y="1488186"/>
            <a:ext cx="8107500" cy="31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41300" lvl="0" marL="3429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1400"/>
          </a:p>
          <a:p>
            <a:pPr indent="-292100" lvl="0" marL="3429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2000"/>
              <a:buAutoNum type="arabicPeriod"/>
            </a:pPr>
            <a:r>
              <a:rPr lang="ru" sz="1400"/>
              <a:t>Работать с табличными данными - тот же Excel или SQL</a:t>
            </a:r>
            <a:endParaRPr sz="1400"/>
          </a:p>
          <a:p>
            <a:pPr indent="-2921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1400"/>
              <a:t>Использовать статистические функции: DAX, Power Query и прочие</a:t>
            </a:r>
            <a:endParaRPr sz="1400"/>
          </a:p>
          <a:p>
            <a:pPr indent="-2921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1400"/>
              <a:t>Визуализировать отчёт как минимум в одной BI-системе</a:t>
            </a:r>
            <a:endParaRPr sz="1400"/>
          </a:p>
          <a:p>
            <a:pPr indent="-2921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1400"/>
              <a:t>Автоматизировать обновление данных</a:t>
            </a:r>
            <a:endParaRPr sz="1400"/>
          </a:p>
          <a:p>
            <a:pPr indent="-2921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1400"/>
              <a:t>Общаться с заказчиком и понимать бизнес задачу</a:t>
            </a:r>
            <a:endParaRPr sz="1400"/>
          </a:p>
        </p:txBody>
      </p:sp>
      <p:sp>
        <p:nvSpPr>
          <p:cNvPr id="641" name="Google Shape;641;p108"/>
          <p:cNvSpPr txBox="1"/>
          <p:nvPr>
            <p:ph type="title"/>
          </p:nvPr>
        </p:nvSpPr>
        <p:spPr>
          <a:xfrm>
            <a:off x="518138" y="519113"/>
            <a:ext cx="81075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 sz="2700"/>
              <a:t>Классический BI-аналитик должен уметь</a:t>
            </a:r>
            <a:endParaRPr sz="27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109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Веб аналитик/digital аналитик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47" name="Google Shape;647;p10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p109"/>
          <p:cNvSpPr txBox="1"/>
          <p:nvPr/>
        </p:nvSpPr>
        <p:spPr>
          <a:xfrm>
            <a:off x="540000" y="1800000"/>
            <a:ext cx="8064000" cy="16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Понимание интернет маркетинга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Понимание UX/UI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Умение работать в GA/YM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Excel, BI, SQL - опционально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83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будет на буткемпе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9" name="Google Shape;479;p83"/>
          <p:cNvSpPr txBox="1"/>
          <p:nvPr/>
        </p:nvSpPr>
        <p:spPr>
          <a:xfrm>
            <a:off x="540000" y="1800000"/>
            <a:ext cx="8064000" cy="27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9525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Вводная часть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95250" lvl="0" marL="177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Excel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95250" lvl="0" marL="177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Продуктовая аналитика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95250" lvl="0" marL="177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Управление проектами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95250" lvl="0" marL="177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SQL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95250" lvl="0" marL="177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Базовая системная аналитика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 ~70% занятий будет единый кейс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0" name="Google Shape;480;p8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Начало работы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1" name="Google Shape;481;p8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110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Продуктовый аналитик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54" name="Google Shape;654;p11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110"/>
          <p:cNvSpPr txBox="1"/>
          <p:nvPr/>
        </p:nvSpPr>
        <p:spPr>
          <a:xfrm>
            <a:off x="540000" y="1800000"/>
            <a:ext cx="8064000" cy="16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Понимание логики работы продукта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SQL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Метрики и гипотезы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BI инструменты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111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Финансовый аналитик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61" name="Google Shape;661;p11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111"/>
          <p:cNvSpPr txBox="1"/>
          <p:nvPr/>
        </p:nvSpPr>
        <p:spPr>
          <a:xfrm>
            <a:off x="540000" y="1800000"/>
            <a:ext cx="8064000" cy="16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Понимание финансов предприятия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Excel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Excel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Excel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Google Shape;667;p11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112"/>
          <p:cNvSpPr txBox="1"/>
          <p:nvPr/>
        </p:nvSpPr>
        <p:spPr>
          <a:xfrm>
            <a:off x="540000" y="1440000"/>
            <a:ext cx="80289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📍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Решить для себя какой тип аналитика вам ближе и какой список навыков нужно развивать в первую очередь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69" name="Google Shape;669;p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660003" y="2402413"/>
            <a:ext cx="1908918" cy="2277586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112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Практическое задание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1" name="Google Shape;671;p112"/>
          <p:cNvSpPr txBox="1"/>
          <p:nvPr/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rPr>
              <a:t>К следующему уроку</a:t>
            </a:r>
            <a:endParaRPr sz="1200">
              <a:solidFill>
                <a:srgbClr val="59595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6" name="Google Shape;676;p11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77" name="Google Shape;677;p113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Спасибо за внимание!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8" name="Google Shape;678;p113"/>
          <p:cNvSpPr txBox="1"/>
          <p:nvPr/>
        </p:nvSpPr>
        <p:spPr>
          <a:xfrm>
            <a:off x="540000" y="1366613"/>
            <a:ext cx="8064000" cy="23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Мои контакты для оперативной связи: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Портал GeekBrains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+7 926 215 72 62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Telegram: @smirnovant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Youtube канал Kongru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ru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anton.smirnov@hotmail.com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1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12700" marR="1181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"/>
              <a:t>Bootcamp</a:t>
            </a:r>
            <a:endParaRPr/>
          </a:p>
        </p:txBody>
      </p:sp>
      <p:sp>
        <p:nvSpPr>
          <p:cNvPr id="688" name="Google Shape;688;p115"/>
          <p:cNvSpPr txBox="1"/>
          <p:nvPr>
            <p:ph idx="1" type="subTitle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499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rPr lang="ru"/>
              <a:t>Введение и обзор аналитических профессий</a:t>
            </a:r>
            <a:endParaRPr sz="1200">
              <a:solidFill>
                <a:schemeClr val="accent4"/>
              </a:solidFill>
            </a:endParaRPr>
          </a:p>
        </p:txBody>
      </p:sp>
      <p:pic>
        <p:nvPicPr>
          <p:cNvPr id="689" name="Google Shape;689;p1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825" y="352675"/>
            <a:ext cx="3325527" cy="280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16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будет на буткемпе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5" name="Google Shape;695;p116"/>
          <p:cNvSpPr txBox="1"/>
          <p:nvPr/>
        </p:nvSpPr>
        <p:spPr>
          <a:xfrm>
            <a:off x="540000" y="1800000"/>
            <a:ext cx="8064000" cy="13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-9525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Обзор аналитический профессий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95250" lvl="0" marL="177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Что изменилось в 2022 году?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6" name="Google Shape;696;p11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Начало работы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97" name="Google Shape;697;p11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17"/>
          <p:cNvSpPr txBox="1"/>
          <p:nvPr>
            <p:ph type="title"/>
          </p:nvPr>
        </p:nvSpPr>
        <p:spPr>
          <a:xfrm>
            <a:off x="213963" y="281600"/>
            <a:ext cx="4045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HH на июль 2021 года по России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03" name="Google Shape;703;p11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4" name="Google Shape;704;p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7770" y="0"/>
            <a:ext cx="435516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5" name="Google Shape;705;p1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988" y="1526400"/>
            <a:ext cx="3299184" cy="309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18"/>
          <p:cNvSpPr txBox="1"/>
          <p:nvPr>
            <p:ph type="title"/>
          </p:nvPr>
        </p:nvSpPr>
        <p:spPr>
          <a:xfrm>
            <a:off x="213963" y="281600"/>
            <a:ext cx="4045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HH на июль 2021 года по Москве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11" name="Google Shape;711;p11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Google Shape;712;p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037" y="1291150"/>
            <a:ext cx="3110131" cy="296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1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4538" y="152400"/>
            <a:ext cx="417699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19"/>
          <p:cNvSpPr txBox="1"/>
          <p:nvPr>
            <p:ph type="title"/>
          </p:nvPr>
        </p:nvSpPr>
        <p:spPr>
          <a:xfrm>
            <a:off x="213963" y="281600"/>
            <a:ext cx="4045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HH на июнь 2022 года по Москве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19" name="Google Shape;719;p11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0076" y="228501"/>
            <a:ext cx="4045200" cy="859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2887" y="1088025"/>
            <a:ext cx="4111989" cy="85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66913" y="1947550"/>
            <a:ext cx="4031524" cy="8288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1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60075" y="2776360"/>
            <a:ext cx="4045202" cy="79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" name="Google Shape;724;p1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0541" y="1449120"/>
            <a:ext cx="4451458" cy="85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1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0450" y="2356850"/>
            <a:ext cx="4451450" cy="895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6" name="Google Shape;726;p1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09251" y="3252425"/>
            <a:ext cx="4451449" cy="83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84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Особенности </a:t>
            </a: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буткемпа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7" name="Google Shape;487;p84"/>
          <p:cNvSpPr txBox="1"/>
          <p:nvPr/>
        </p:nvSpPr>
        <p:spPr>
          <a:xfrm>
            <a:off x="540000" y="1800000"/>
            <a:ext cx="8064000" cy="23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600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 - погрузить вас в максимальное количество аналитических профессий и навыков.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95250" lvl="0" marL="177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Домашние задания не проверяются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95250" lvl="0" marL="177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Очень высокая интенсивность - всего 3 выходных за месяц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95250" lvl="0" marL="177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Попробуйте прочувствовать какие из тем вам откликаются больше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95250" lvl="0" marL="177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🌟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Задавайте больше вопросов в течение занятия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8" name="Google Shape;488;p8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Начало работы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9" name="Google Shape;489;p8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120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HH обзор и динамика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32" name="Google Shape;732;p12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988" y="1289950"/>
            <a:ext cx="7553325" cy="29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121"/>
          <p:cNvSpPr txBox="1"/>
          <p:nvPr>
            <p:ph idx="4294967295" type="title"/>
          </p:nvPr>
        </p:nvSpPr>
        <p:spPr>
          <a:xfrm>
            <a:off x="540000" y="720000"/>
            <a:ext cx="806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Ситуация на рынке труда по более традиционным профессиям аналитков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39" name="Google Shape;739;p12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1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353" y="1383650"/>
            <a:ext cx="8411298" cy="2978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22"/>
          <p:cNvSpPr txBox="1"/>
          <p:nvPr>
            <p:ph idx="4294967295" type="title"/>
          </p:nvPr>
        </p:nvSpPr>
        <p:spPr>
          <a:xfrm>
            <a:off x="540000" y="720000"/>
            <a:ext cx="806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Какие современные навыки помогают выделяться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6" name="Google Shape;746;p12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2"/>
          <p:cNvSpPr txBox="1"/>
          <p:nvPr/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45720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2C2D30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Low-code, No-code платформы</a:t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Business Intelligence</a:t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Python</a:t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SQL</a:t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23"/>
          <p:cNvSpPr txBox="1"/>
          <p:nvPr>
            <p:ph idx="4294967295" type="title"/>
          </p:nvPr>
        </p:nvSpPr>
        <p:spPr>
          <a:xfrm>
            <a:off x="540000" y="720000"/>
            <a:ext cx="806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Что такое Low-Code, No-Code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И что такое self-service?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53" name="Google Shape;753;p12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123"/>
          <p:cNvSpPr txBox="1"/>
          <p:nvPr/>
        </p:nvSpPr>
        <p:spPr>
          <a:xfrm>
            <a:off x="540000" y="1566825"/>
            <a:ext cx="6056700" cy="28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11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AutoNum type="arabicPeriod"/>
            </a:pPr>
            <a:r>
              <a:rPr lang="ru" sz="13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Это софт, для использования которого не нужны навыки программирования или нужны лишь базовые навыки.</a:t>
            </a:r>
            <a:endParaRPr sz="13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11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AutoNum type="arabicPeriod"/>
            </a:pPr>
            <a:r>
              <a:rPr lang="ru" sz="13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Разработчиков подобных платформ называют Citizen Developers.</a:t>
            </a:r>
            <a:endParaRPr sz="13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111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AutoNum type="arabicPeriod"/>
            </a:pPr>
            <a:r>
              <a:rPr lang="ru" sz="13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Power BI - это Low-code решения.</a:t>
            </a:r>
            <a:endParaRPr sz="13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2860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124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Плюсы low-code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60" name="Google Shape;760;p12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761" name="Google Shape;761;p124"/>
          <p:cNvSpPr txBox="1"/>
          <p:nvPr/>
        </p:nvSpPr>
        <p:spPr>
          <a:xfrm>
            <a:off x="540000" y="1566825"/>
            <a:ext cx="7868400" cy="28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9530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AutoNum type="arabicPeriod"/>
            </a:pPr>
            <a:r>
              <a:rPr lang="ru"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Проще найти исполнителей для задач</a:t>
            </a:r>
            <a:endParaRPr sz="1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49530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AutoNum type="arabicPeriod"/>
            </a:pPr>
            <a:r>
              <a:rPr lang="ru"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Можно быстрее протестировать идеи</a:t>
            </a:r>
            <a:endParaRPr sz="1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49530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AutoNum type="arabicPeriod"/>
            </a:pPr>
            <a:r>
              <a:rPr lang="ru"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Ниже стоимость технической поддержки</a:t>
            </a:r>
            <a:endParaRPr sz="1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49530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AutoNum type="arabicPeriod"/>
            </a:pPr>
            <a:r>
              <a:rPr lang="ru"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Проще понять логику исполнения задач: нет необходимости разбираться в чужом коде в случае смены исполнителя задачи или всей команды</a:t>
            </a:r>
            <a:endParaRPr sz="1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49530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AutoNum type="arabicPeriod"/>
            </a:pPr>
            <a:r>
              <a:rPr lang="ru"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Увеличение скорости разработки и внесения изменений</a:t>
            </a:r>
            <a:endParaRPr sz="1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49530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AutoNum type="arabicPeriod"/>
            </a:pPr>
            <a:r>
              <a:rPr lang="ru"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Контроль за выполнением задач проще</a:t>
            </a:r>
            <a:endParaRPr sz="1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2860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5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Минусы low-code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67" name="Google Shape;767;p12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5"/>
          <p:cNvSpPr txBox="1"/>
          <p:nvPr/>
        </p:nvSpPr>
        <p:spPr>
          <a:xfrm>
            <a:off x="540000" y="1566825"/>
            <a:ext cx="7868400" cy="28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889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Зависимость от вендора, как правило это SaaS платформы.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4889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 платформ могут быть ограничения по функционалу.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4889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Стоимость функционала: почти за любой доп функционал нужно платить.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4889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Персонал нужно обучить работе на платформе.</a:t>
            </a:r>
            <a:endParaRPr sz="15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26"/>
          <p:cNvSpPr txBox="1"/>
          <p:nvPr>
            <p:ph idx="4294967295" type="title"/>
          </p:nvPr>
        </p:nvSpPr>
        <p:spPr>
          <a:xfrm>
            <a:off x="540000" y="720000"/>
            <a:ext cx="806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Какие сопутствующие навыки востребованы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74" name="Google Shape;774;p12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775" name="Google Shape;775;p126"/>
          <p:cNvSpPr txBox="1"/>
          <p:nvPr/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45720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2C2D30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Умение общаться с заказчиком</a:t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Умение общаться с разработчиками</a:t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Agile, Scrum </a:t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Понимание проблематики бизнеса и ценности, которую несет бизнесу аналитика</a:t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27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Что изменилось в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2022 году?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8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Основных тенденций 2: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86" name="Google Shape;786;p12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787" name="Google Shape;787;p128"/>
          <p:cNvSpPr txBox="1"/>
          <p:nvPr/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45720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2C2D30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Уход технологий из-за вендора: реклама Google, Microsoft etc.</a:t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800"/>
              <a:buFont typeface="IBM Plex Sans"/>
              <a:buAutoNum type="arabicPeriod"/>
            </a:pPr>
            <a:r>
              <a:rPr lang="ru" sz="18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Запрет внутри нашей страны и постановление президента: FB, импортозамещение etc.</a:t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85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Типы аналитических профессий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0"/>
          <p:cNvSpPr txBox="1"/>
          <p:nvPr>
            <p:ph type="title"/>
          </p:nvPr>
        </p:nvSpPr>
        <p:spPr>
          <a:xfrm>
            <a:off x="540000" y="1836000"/>
            <a:ext cx="8064000" cy="2492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Кейс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Вводные</a:t>
            </a:r>
            <a:endParaRPr/>
          </a:p>
        </p:txBody>
      </p:sp>
      <p:sp>
        <p:nvSpPr>
          <p:cNvPr id="802" name="Google Shape;802;p1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38076"/>
              <a:buFont typeface="Arial"/>
              <a:buNone/>
            </a:pPr>
            <a:r>
              <a:rPr b="1"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 дилер Премиум Авто хочет проанализировать эффективность маркетинговых кампаний в интернете.​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38076"/>
              <a:buFont typeface="Arial"/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38076"/>
              <a:buFont typeface="Arial"/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Для того, чтобы это сделать он нанял консалтинговую IT компанию, которая должна помочь ему ответить на следующие вопросы:​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940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AutoNum type="arabicPeriod"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Какие маркетинговые кампании работают лучше всего​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940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AutoNum type="arabicPeriod"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Какие модели продаются лучше всего через интернет​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940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AutoNum type="arabicPeriod"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Какая общая выручка и маржа за период и какие из моделей более выгодно продавать через интернет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38076"/>
              <a:buFont typeface="Arial"/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 ходе пресейла консультанты договорились с клиентом, что сделают пилотный проект на основании ограниченных данных по двум маркам: BMW и Mercedes и если результаты пилотного проекта устроят заказчика, то будет заключен полноценный контракт на внедрение проекта, который будет позволять отслеживать эффективность маркетинга на постоянно основе.​</a:t>
            </a:r>
            <a:endParaRPr sz="850">
              <a:solidFill>
                <a:schemeClr val="dk1"/>
              </a:solidFill>
              <a:highlight>
                <a:srgbClr val="EDEBE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Вводные</a:t>
            </a:r>
            <a:endParaRPr/>
          </a:p>
        </p:txBody>
      </p:sp>
      <p:sp>
        <p:nvSpPr>
          <p:cNvPr id="808" name="Google Shape;808;p1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​В рамках пилотного проекта, мы решили объединить данные из Google analytics и CRM системы, для того, чтобы посмотреть какие кампании приводят не только к заявкам, но и к продажам.​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Был внедрен Client ID, который пробрасывается из web аналитики в CRM, данные были накоплены за несколько месяцев и параллельно были созданы коннекторы к Google analytics и CRM.​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​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Текущая задача заключается в том, чтобы забрать данные из систем, объединить их, вывести недостающие данные и на их основе выдать клиенту дашборд, который ответить на его вопросы.</a:t>
            </a:r>
            <a:endParaRPr sz="850">
              <a:solidFill>
                <a:schemeClr val="dk1"/>
              </a:solidFill>
              <a:highlight>
                <a:srgbClr val="EDEBE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1-я часть работ: подготовка данных</a:t>
            </a:r>
            <a:endParaRPr/>
          </a:p>
        </p:txBody>
      </p:sp>
      <p:sp>
        <p:nvSpPr>
          <p:cNvPr id="814" name="Google Shape;814;p1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41082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Скачайте данные по ссылке : </a:t>
            </a:r>
            <a:r>
              <a:rPr lang="ru" sz="1915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https://docs.google.com/spreadsheets/d/152JyksagijqyscnrFDc6Ez2VjT5MKNXpDOyc4PRlauw/edit#gid=208646510</a:t>
            </a: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Выделите в Маркетинговых данных признак марки и модели автомобиля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Загрузите данные по курсам валют на дату с сайта ЦБ РФ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Объедините все 4 получившиеся таблицы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Добавьте недостающие показатели в Справочник: Итоговую стоимость в рублях и маржу в рублях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Добавьте недостающие данные: цепочки касаний, сумма конверсий по цепочкам, признак конверсии по цепочкам, сумма касаний для каждой цепочки и соответственно каждого пользователя.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1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Описание того, что такое цепочки касаний</a:t>
            </a:r>
            <a:endParaRPr/>
          </a:p>
        </p:txBody>
      </p:sp>
      <p:sp>
        <p:nvSpPr>
          <p:cNvPr id="820" name="Google Shape;820;p134"/>
          <p:cNvSpPr txBox="1"/>
          <p:nvPr>
            <p:ph idx="1" type="body"/>
          </p:nvPr>
        </p:nvSpPr>
        <p:spPr>
          <a:xfrm>
            <a:off x="311700" y="1152475"/>
            <a:ext cx="407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Это сгруппированные по каждому уникальному пользователю сессии с любой выбранной характеристикой: UTM метки, девайс, регион - все это можно вывести в цепочку касаний для того, чтобы понять зависимость поведения пользователя.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21" name="Google Shape;821;p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263" y="1498188"/>
            <a:ext cx="2409825" cy="35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2" name="Google Shape;822;p1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8118" y="1509250"/>
            <a:ext cx="2284107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2-я часть работ: аналитическая</a:t>
            </a:r>
            <a:endParaRPr/>
          </a:p>
        </p:txBody>
      </p:sp>
      <p:sp>
        <p:nvSpPr>
          <p:cNvPr id="828" name="Google Shape;828;p1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0202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Рассчитайте следующие показатели: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lphaL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Из каких регионов больше всего заявок​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lphaL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Какое среднее время сессии и средний процент отказов (Bounce)​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lphaL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 каких устройств чаще заходят на сайты​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lphaL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Какие источники наиболее конвертируемые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2-я часть работ: аналитическая</a:t>
            </a:r>
            <a:endParaRPr/>
          </a:p>
        </p:txBody>
      </p:sp>
      <p:sp>
        <p:nvSpPr>
          <p:cNvPr id="834" name="Google Shape;834;p136"/>
          <p:cNvSpPr txBox="1"/>
          <p:nvPr>
            <p:ph idx="1" type="body"/>
          </p:nvPr>
        </p:nvSpPr>
        <p:spPr>
          <a:xfrm>
            <a:off x="311700" y="1152475"/>
            <a:ext cx="538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0202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Рассчитайте ROMI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Каких показателей не хватает, чтобы посчитать чистую прибыль?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Посчитайте выручку в рублях только по долларовым позициям​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Определите, какой источник трафика наиболее выгоден для компании по текущим данным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35" name="Google Shape;835;p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9300" y="1948800"/>
            <a:ext cx="2524375" cy="29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3-я часть работ: визуализация</a:t>
            </a:r>
            <a:endParaRPr/>
          </a:p>
        </p:txBody>
      </p:sp>
      <p:sp>
        <p:nvSpPr>
          <p:cNvPr id="841" name="Google Shape;841;p137"/>
          <p:cNvSpPr txBox="1"/>
          <p:nvPr>
            <p:ph idx="1" type="body"/>
          </p:nvPr>
        </p:nvSpPr>
        <p:spPr>
          <a:xfrm>
            <a:off x="311700" y="1152475"/>
            <a:ext cx="586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Настройте цветовую тему и визуализируйте следующие показатели: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% конверсий и продаж и определите зависимость этих показателей от количества касаний, а также сравнение этих показателей с предыдущим периодом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Добавьте возможность сравнивать 2 любых периода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Цепочки касаний с дополнительными полезными характеристиками и с раскраской в зависимости от того, была ли продажа у цепочки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108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Карту продаж по регионам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42" name="Google Shape;842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8475" y="3048825"/>
            <a:ext cx="3029675" cy="170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3-я часть работ: визуализация</a:t>
            </a:r>
            <a:endParaRPr/>
          </a:p>
        </p:txBody>
      </p:sp>
      <p:sp>
        <p:nvSpPr>
          <p:cNvPr id="848" name="Google Shape;848;p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0202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Char char="●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Матрицу с воронкой продаж по каждой модели и марке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Char char="●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Количество продаж по источникам трафика с линией отсечки в 200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Char char="●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Переток пользователей по UTM меткам от более верхнеуровневой к более детальной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Char char="●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Продажи за каждый день с раскраской по выполнению целевых показателей (их выберете сами)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Char char="●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Фильтр по количеству касаний и признаку конверсии + любые другие полезные фильтры, которые посчитаете нужным (от 5 до 7 фильтров всего)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Char char="●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Среднее количество касаний в цепочке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4-я часть работ: техническая</a:t>
            </a:r>
            <a:endParaRPr/>
          </a:p>
        </p:txBody>
      </p:sp>
      <p:sp>
        <p:nvSpPr>
          <p:cNvPr id="854" name="Google Shape;854;p1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Настройте автообновление данных в отчете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Поделитесь отчетом с коллегами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020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15"/>
              <a:buFont typeface="Helvetica Neue"/>
              <a:buAutoNum type="arabicPeriod"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Настройте пуш уведомления по сумма продаж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86"/>
          <p:cNvSpPr txBox="1"/>
          <p:nvPr/>
        </p:nvSpPr>
        <p:spPr>
          <a:xfrm>
            <a:off x="540000" y="1800000"/>
            <a:ext cx="8064000" cy="14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2000" spcFirstLastPara="1" rIns="0" wrap="square" tIns="38525">
            <a:spAutoFit/>
          </a:bodyPr>
          <a:lstStyle/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Бизнес аналитик/консультант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Бизнес аналитики/системный аналитик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аналитик/BI аналитик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Digital аналитик/веб аналитик/аналитик интернет маркетинга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Продуктовый аналитик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03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🔥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Финансовый аналитик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0" name="Google Shape;500;p86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Какие есть аналитические профессии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1" name="Google Shape;501;p8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1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Итого</a:t>
            </a:r>
            <a:endParaRPr/>
          </a:p>
        </p:txBody>
      </p:sp>
      <p:sp>
        <p:nvSpPr>
          <p:cNvPr id="860" name="Google Shape;860;p1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915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 качестве результат у вас будет исходник в одной из BI систем, а также ссылку, по которой могут отчет смотреть другие пользователи и по итогу у вас будет полноценный реализованный кейс.</a:t>
            </a:r>
            <a:endParaRPr sz="1915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61" name="Google Shape;861;p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3699" y="3197771"/>
            <a:ext cx="3238824" cy="143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87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Какие нужны навыки везде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7" name="Google Shape;507;p8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87"/>
          <p:cNvSpPr txBox="1"/>
          <p:nvPr/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ru" sz="10500">
                <a:solidFill>
                  <a:srgbClr val="6E32E0"/>
                </a:solidFill>
                <a:latin typeface="IBM Plex Sans"/>
                <a:ea typeface="IBM Plex Sans"/>
                <a:cs typeface="IBM Plex Sans"/>
                <a:sym typeface="IBM Plex Sans"/>
              </a:rPr>
              <a:t>?</a:t>
            </a:r>
            <a:endParaRPr sz="10500">
              <a:solidFill>
                <a:srgbClr val="6E32E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88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Основной навык: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4" name="Google Shape;514;p8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88"/>
          <p:cNvSpPr txBox="1"/>
          <p:nvPr/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ru" sz="10500">
                <a:solidFill>
                  <a:srgbClr val="6E32E0"/>
                </a:solidFill>
                <a:latin typeface="IBM Plex Sans"/>
                <a:ea typeface="IBM Plex Sans"/>
                <a:cs typeface="IBM Plex Sans"/>
                <a:sym typeface="IBM Plex Sans"/>
              </a:rPr>
              <a:t>Excel</a:t>
            </a:r>
            <a:endParaRPr sz="10500">
              <a:solidFill>
                <a:srgbClr val="6E32E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89"/>
          <p:cNvSpPr txBox="1"/>
          <p:nvPr>
            <p:ph idx="4294967295" type="title"/>
          </p:nvPr>
        </p:nvSpPr>
        <p:spPr>
          <a:xfrm>
            <a:off x="540000" y="720000"/>
            <a:ext cx="8064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Ранее было так:</a:t>
            </a:r>
            <a:endParaRPr b="1"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1" name="Google Shape;521;p8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39996" y="4680000"/>
            <a:ext cx="1421353" cy="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89"/>
          <p:cNvSpPr txBox="1"/>
          <p:nvPr/>
        </p:nvSpPr>
        <p:spPr>
          <a:xfrm>
            <a:off x="518138" y="1685832"/>
            <a:ext cx="8107500" cy="29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ru" sz="10500">
                <a:solidFill>
                  <a:srgbClr val="6E32E0"/>
                </a:solidFill>
                <a:latin typeface="IBM Plex Sans"/>
                <a:ea typeface="IBM Plex Sans"/>
                <a:cs typeface="IBM Plex Sans"/>
                <a:sym typeface="IBM Plex Sans"/>
              </a:rPr>
              <a:t>Excel ~ 90% времени </a:t>
            </a:r>
            <a:endParaRPr sz="10500">
              <a:solidFill>
                <a:srgbClr val="6E32E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